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</p:sldIdLst>
  <p:sldSz cx="9144000" cy="5715000" type="screen16x1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A547"/>
    <a:srgbClr val="D13175"/>
    <a:srgbClr val="84B535"/>
    <a:srgbClr val="8DC238"/>
    <a:srgbClr val="D32B73"/>
    <a:srgbClr val="6B0B52"/>
    <a:srgbClr val="283A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47" d="100"/>
          <a:sy n="147" d="100"/>
        </p:scale>
        <p:origin x="-594" y="324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 hasCustomPrompt="1"/>
          </p:nvPr>
        </p:nvSpPr>
        <p:spPr>
          <a:xfrm>
            <a:off x="1115616" y="2017407"/>
            <a:ext cx="6768752" cy="138015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/>
          <a:lstStyle>
            <a:lvl1pPr>
              <a:defRPr/>
            </a:lvl1pPr>
          </a:lstStyle>
          <a:p>
            <a:r>
              <a:rPr lang="en-US" altLang="ko-KR" dirty="0" smtClean="0"/>
              <a:t>2017</a:t>
            </a:r>
            <a:r>
              <a:rPr lang="ko-KR" altLang="en-US" dirty="0" smtClean="0"/>
              <a:t>학년도 해외현장학습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1</a:t>
            </a:r>
            <a:r>
              <a:rPr lang="ko-KR" altLang="en-US" dirty="0" smtClean="0"/>
              <a:t>차 설명회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 hasCustomPrompt="1"/>
          </p:nvPr>
        </p:nvSpPr>
        <p:spPr>
          <a:xfrm>
            <a:off x="2843808" y="3577580"/>
            <a:ext cx="3528393" cy="36004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txBody>
          <a:bodyPr/>
          <a:lstStyle>
            <a:lvl2pPr marL="457200" indent="0">
              <a:buNone/>
              <a:defRPr sz="2000"/>
            </a:lvl2pPr>
          </a:lstStyle>
          <a:p>
            <a:pPr lvl="1"/>
            <a:r>
              <a:rPr lang="ko-KR" altLang="en-US" dirty="0" smtClean="0"/>
              <a:t>행정업무 관련 설명</a:t>
            </a:r>
            <a:endParaRPr lang="ko-KR" altLang="en-US" dirty="0"/>
          </a:p>
        </p:txBody>
      </p:sp>
      <p:sp>
        <p:nvSpPr>
          <p:cNvPr id="6" name="직사각형 5"/>
          <p:cNvSpPr/>
          <p:nvPr userDrawn="1"/>
        </p:nvSpPr>
        <p:spPr>
          <a:xfrm>
            <a:off x="3275856" y="1537354"/>
            <a:ext cx="2376264" cy="300033"/>
          </a:xfrm>
          <a:prstGeom prst="rect">
            <a:avLst/>
          </a:prstGeom>
          <a:solidFill>
            <a:srgbClr val="D32B73"/>
          </a:solidFill>
          <a:ln>
            <a:solidFill>
              <a:srgbClr val="D32B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1" hasCustomPrompt="1"/>
          </p:nvPr>
        </p:nvSpPr>
        <p:spPr>
          <a:xfrm>
            <a:off x="3419476" y="1537353"/>
            <a:ext cx="2232025" cy="300179"/>
          </a:xfrm>
          <a:prstGeom prst="rect">
            <a:avLst/>
          </a:prstGeom>
          <a:ln>
            <a:solidFill>
              <a:srgbClr val="D32B73"/>
            </a:solidFill>
          </a:ln>
        </p:spPr>
        <p:txBody>
          <a:bodyPr/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presentation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323528" y="157200"/>
            <a:ext cx="8424936" cy="0"/>
          </a:xfrm>
          <a:prstGeom prst="line">
            <a:avLst/>
          </a:prstGeom>
          <a:ln w="158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2577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827584" y="457233"/>
            <a:ext cx="7344816" cy="4680520"/>
          </a:xfrm>
          <a:prstGeom prst="rect">
            <a:avLst/>
          </a:prstGeom>
          <a:solidFill>
            <a:srgbClr val="84A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259632" y="997293"/>
            <a:ext cx="1872208" cy="348382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CONTENTS</a:t>
            </a:r>
            <a:endParaRPr lang="ko-KR" altLang="en-US" dirty="0"/>
          </a:p>
        </p:txBody>
      </p:sp>
      <p:cxnSp>
        <p:nvCxnSpPr>
          <p:cNvPr id="6" name="직선 연결선 5"/>
          <p:cNvCxnSpPr/>
          <p:nvPr userDrawn="1"/>
        </p:nvCxnSpPr>
        <p:spPr>
          <a:xfrm>
            <a:off x="1475656" y="937287"/>
            <a:ext cx="136815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1443517" y="1538077"/>
            <a:ext cx="1150938" cy="539337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01</a:t>
            </a:r>
            <a:endParaRPr lang="ko-KR" altLang="en-US" dirty="0"/>
          </a:p>
        </p:txBody>
      </p:sp>
      <p:sp>
        <p:nvSpPr>
          <p:cNvPr id="9" name="텍스트 개체 틀 7"/>
          <p:cNvSpPr>
            <a:spLocks noGrp="1"/>
          </p:cNvSpPr>
          <p:nvPr>
            <p:ph type="body" sz="quarter" idx="11" hasCustomPrompt="1"/>
          </p:nvPr>
        </p:nvSpPr>
        <p:spPr>
          <a:xfrm>
            <a:off x="3059832" y="1529019"/>
            <a:ext cx="1150938" cy="488388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02</a:t>
            </a:r>
            <a:endParaRPr lang="ko-KR" altLang="en-US" dirty="0"/>
          </a:p>
        </p:txBody>
      </p:sp>
      <p:sp>
        <p:nvSpPr>
          <p:cNvPr id="10" name="텍스트 개체 틀 7"/>
          <p:cNvSpPr>
            <a:spLocks noGrp="1"/>
          </p:cNvSpPr>
          <p:nvPr>
            <p:ph type="body" sz="quarter" idx="12" hasCustomPrompt="1"/>
          </p:nvPr>
        </p:nvSpPr>
        <p:spPr>
          <a:xfrm>
            <a:off x="4716016" y="1538077"/>
            <a:ext cx="1150938" cy="539337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03</a:t>
            </a:r>
            <a:endParaRPr lang="ko-KR" altLang="en-US" dirty="0"/>
          </a:p>
        </p:txBody>
      </p:sp>
      <p:sp>
        <p:nvSpPr>
          <p:cNvPr id="11" name="텍스트 개체 틀 7"/>
          <p:cNvSpPr>
            <a:spLocks noGrp="1"/>
          </p:cNvSpPr>
          <p:nvPr>
            <p:ph type="body" sz="quarter" idx="13" hasCustomPrompt="1"/>
          </p:nvPr>
        </p:nvSpPr>
        <p:spPr>
          <a:xfrm>
            <a:off x="6300192" y="1538077"/>
            <a:ext cx="1150938" cy="479330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04</a:t>
            </a:r>
            <a:endParaRPr lang="ko-KR" altLang="en-US" dirty="0"/>
          </a:p>
        </p:txBody>
      </p:sp>
      <p:sp>
        <p:nvSpPr>
          <p:cNvPr id="12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1475656" y="3217540"/>
            <a:ext cx="1150938" cy="540060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05</a:t>
            </a:r>
            <a:endParaRPr lang="ko-KR" altLang="en-US" dirty="0"/>
          </a:p>
        </p:txBody>
      </p:sp>
      <p:sp>
        <p:nvSpPr>
          <p:cNvPr id="13" name="텍스트 개체 틀 7"/>
          <p:cNvSpPr>
            <a:spLocks noGrp="1"/>
          </p:cNvSpPr>
          <p:nvPr>
            <p:ph type="body" sz="quarter" idx="15" hasCustomPrompt="1"/>
          </p:nvPr>
        </p:nvSpPr>
        <p:spPr>
          <a:xfrm>
            <a:off x="3059832" y="3217540"/>
            <a:ext cx="1150938" cy="540060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06</a:t>
            </a:r>
            <a:endParaRPr lang="ko-KR" altLang="en-US" dirty="0"/>
          </a:p>
        </p:txBody>
      </p:sp>
      <p:sp>
        <p:nvSpPr>
          <p:cNvPr id="14" name="텍스트 개체 틀 7"/>
          <p:cNvSpPr>
            <a:spLocks noGrp="1"/>
          </p:cNvSpPr>
          <p:nvPr>
            <p:ph type="body" sz="quarter" idx="16" hasCustomPrompt="1"/>
          </p:nvPr>
        </p:nvSpPr>
        <p:spPr>
          <a:xfrm>
            <a:off x="4716016" y="3217540"/>
            <a:ext cx="1150938" cy="540060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07</a:t>
            </a:r>
            <a:endParaRPr lang="ko-KR" altLang="en-US" dirty="0"/>
          </a:p>
        </p:txBody>
      </p:sp>
      <p:sp>
        <p:nvSpPr>
          <p:cNvPr id="15" name="텍스트 개체 틀 7"/>
          <p:cNvSpPr>
            <a:spLocks noGrp="1"/>
          </p:cNvSpPr>
          <p:nvPr>
            <p:ph type="body" sz="quarter" idx="17" hasCustomPrompt="1"/>
          </p:nvPr>
        </p:nvSpPr>
        <p:spPr>
          <a:xfrm>
            <a:off x="6300192" y="3217540"/>
            <a:ext cx="1150938" cy="540060"/>
          </a:xfrm>
          <a:prstGeom prst="rect">
            <a:avLst/>
          </a:prstGeom>
          <a:ln>
            <a:solidFill>
              <a:srgbClr val="84A547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08</a:t>
            </a:r>
            <a:endParaRPr lang="ko-KR" altLang="en-US" dirty="0"/>
          </a:p>
        </p:txBody>
      </p:sp>
      <p:sp>
        <p:nvSpPr>
          <p:cNvPr id="21" name="모서리가 둥근 직사각형 20"/>
          <p:cNvSpPr/>
          <p:nvPr userDrawn="1"/>
        </p:nvSpPr>
        <p:spPr>
          <a:xfrm>
            <a:off x="1475656" y="2149700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모서리가 둥근 직사각형 21"/>
          <p:cNvSpPr/>
          <p:nvPr userDrawn="1"/>
        </p:nvSpPr>
        <p:spPr>
          <a:xfrm>
            <a:off x="3059832" y="2149700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 userDrawn="1"/>
        </p:nvSpPr>
        <p:spPr>
          <a:xfrm>
            <a:off x="4716016" y="2149700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23"/>
          <p:cNvSpPr/>
          <p:nvPr userDrawn="1"/>
        </p:nvSpPr>
        <p:spPr>
          <a:xfrm>
            <a:off x="6300192" y="2149700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직사각형 24"/>
          <p:cNvSpPr/>
          <p:nvPr userDrawn="1"/>
        </p:nvSpPr>
        <p:spPr>
          <a:xfrm>
            <a:off x="1475656" y="3877613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모서리가 둥근 직사각형 25"/>
          <p:cNvSpPr/>
          <p:nvPr userDrawn="1"/>
        </p:nvSpPr>
        <p:spPr>
          <a:xfrm>
            <a:off x="3051121" y="3879458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모서리가 둥근 직사각형 26"/>
          <p:cNvSpPr/>
          <p:nvPr userDrawn="1"/>
        </p:nvSpPr>
        <p:spPr>
          <a:xfrm>
            <a:off x="4788024" y="3877613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모서리가 둥근 직사각형 27"/>
          <p:cNvSpPr/>
          <p:nvPr userDrawn="1"/>
        </p:nvSpPr>
        <p:spPr>
          <a:xfrm>
            <a:off x="6300192" y="3877613"/>
            <a:ext cx="1152128" cy="6000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sz="quarter" idx="18" hasCustomPrompt="1"/>
          </p:nvPr>
        </p:nvSpPr>
        <p:spPr>
          <a:xfrm>
            <a:off x="1476375" y="2352675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차이점</a:t>
            </a:r>
            <a:endParaRPr lang="ko-KR" altLang="en-US" dirty="0"/>
          </a:p>
        </p:txBody>
      </p:sp>
      <p:sp>
        <p:nvSpPr>
          <p:cNvPr id="31" name="텍스트 개체 틀 29"/>
          <p:cNvSpPr>
            <a:spLocks noGrp="1"/>
          </p:cNvSpPr>
          <p:nvPr>
            <p:ph type="body" sz="quarter" idx="19" hasCustomPrompt="1"/>
          </p:nvPr>
        </p:nvSpPr>
        <p:spPr>
          <a:xfrm>
            <a:off x="3051121" y="2353444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지원금</a:t>
            </a:r>
            <a:endParaRPr lang="ko-KR" altLang="en-US" dirty="0"/>
          </a:p>
        </p:txBody>
      </p:sp>
      <p:sp>
        <p:nvSpPr>
          <p:cNvPr id="32" name="텍스트 개체 틀 29"/>
          <p:cNvSpPr>
            <a:spLocks noGrp="1"/>
          </p:cNvSpPr>
          <p:nvPr>
            <p:ph type="body" sz="quarter" idx="20" hasCustomPrompt="1"/>
          </p:nvPr>
        </p:nvSpPr>
        <p:spPr>
          <a:xfrm>
            <a:off x="4716016" y="2353444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특별학점</a:t>
            </a:r>
            <a:endParaRPr lang="ko-KR" altLang="en-US" dirty="0"/>
          </a:p>
        </p:txBody>
      </p:sp>
      <p:sp>
        <p:nvSpPr>
          <p:cNvPr id="33" name="텍스트 개체 틀 29"/>
          <p:cNvSpPr>
            <a:spLocks noGrp="1"/>
          </p:cNvSpPr>
          <p:nvPr>
            <p:ph type="body" sz="quarter" idx="21" hasCustomPrompt="1"/>
          </p:nvPr>
        </p:nvSpPr>
        <p:spPr>
          <a:xfrm>
            <a:off x="6329045" y="2353444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어학당</a:t>
            </a:r>
            <a:endParaRPr lang="ko-KR" altLang="en-US" dirty="0"/>
          </a:p>
        </p:txBody>
      </p:sp>
      <p:sp>
        <p:nvSpPr>
          <p:cNvPr id="34" name="텍스트 개체 틀 29"/>
          <p:cNvSpPr>
            <a:spLocks noGrp="1"/>
          </p:cNvSpPr>
          <p:nvPr>
            <p:ph type="body" sz="quarter" idx="22" hasCustomPrompt="1"/>
          </p:nvPr>
        </p:nvSpPr>
        <p:spPr>
          <a:xfrm>
            <a:off x="1475656" y="4081636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연장학기</a:t>
            </a:r>
            <a:endParaRPr lang="ko-KR" altLang="en-US" dirty="0"/>
          </a:p>
        </p:txBody>
      </p:sp>
      <p:sp>
        <p:nvSpPr>
          <p:cNvPr id="35" name="텍스트 개체 틀 29"/>
          <p:cNvSpPr>
            <a:spLocks noGrp="1"/>
          </p:cNvSpPr>
          <p:nvPr>
            <p:ph type="body" sz="quarter" idx="23" hasCustomPrompt="1"/>
          </p:nvPr>
        </p:nvSpPr>
        <p:spPr>
          <a:xfrm>
            <a:off x="3065347" y="4081636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제출서류목록</a:t>
            </a:r>
            <a:endParaRPr lang="ko-KR" altLang="en-US" dirty="0"/>
          </a:p>
        </p:txBody>
      </p:sp>
      <p:sp>
        <p:nvSpPr>
          <p:cNvPr id="36" name="텍스트 개체 틀 29"/>
          <p:cNvSpPr>
            <a:spLocks noGrp="1"/>
          </p:cNvSpPr>
          <p:nvPr>
            <p:ph type="body" sz="quarter" idx="24" hasCustomPrompt="1"/>
          </p:nvPr>
        </p:nvSpPr>
        <p:spPr>
          <a:xfrm>
            <a:off x="4788024" y="4081636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제출기간</a:t>
            </a:r>
            <a:endParaRPr lang="ko-KR" altLang="en-US" dirty="0"/>
          </a:p>
        </p:txBody>
      </p:sp>
      <p:sp>
        <p:nvSpPr>
          <p:cNvPr id="37" name="텍스트 개체 틀 29"/>
          <p:cNvSpPr>
            <a:spLocks noGrp="1"/>
          </p:cNvSpPr>
          <p:nvPr>
            <p:ph type="body" sz="quarter" idx="25" hasCustomPrompt="1"/>
          </p:nvPr>
        </p:nvSpPr>
        <p:spPr>
          <a:xfrm>
            <a:off x="6301382" y="4081636"/>
            <a:ext cx="1150938" cy="720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성적표</a:t>
            </a:r>
            <a:endParaRPr lang="en-US" altLang="ko-KR" dirty="0" smtClean="0"/>
          </a:p>
          <a:p>
            <a:pPr lvl="0"/>
            <a:r>
              <a:rPr lang="ko-KR" altLang="en-US" dirty="0" smtClean="0"/>
              <a:t>제출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870626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D131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차이점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01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60981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84A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지원금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02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D131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특별학점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03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84A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어학당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04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D131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연장학기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05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84A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2304256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제출서류목록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06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D131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제출기간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07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84A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872208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성적표제출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08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841276"/>
          </a:xfrm>
          <a:prstGeom prst="rect">
            <a:avLst/>
          </a:prstGeom>
          <a:solidFill>
            <a:srgbClr val="D131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hasCustomPrompt="1"/>
          </p:nvPr>
        </p:nvSpPr>
        <p:spPr>
          <a:xfrm>
            <a:off x="1187624" y="228600"/>
            <a:ext cx="1656184" cy="4686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차이점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0" hasCustomPrompt="1"/>
          </p:nvPr>
        </p:nvSpPr>
        <p:spPr>
          <a:xfrm>
            <a:off x="683569" y="265212"/>
            <a:ext cx="503882" cy="431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01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>
            <a:off x="1115616" y="337220"/>
            <a:ext cx="0" cy="2880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201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감사합니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>
          <a:xfrm>
            <a:off x="539552" y="625252"/>
            <a:ext cx="8064896" cy="4608512"/>
          </a:xfrm>
          <a:prstGeom prst="rect">
            <a:avLst/>
          </a:prstGeom>
          <a:solidFill>
            <a:srgbClr val="84A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57200" y="1849388"/>
            <a:ext cx="8229600" cy="338437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dirty="0" smtClean="0"/>
              <a:t>감사합니다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908739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22670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/>
          <p:cNvCxnSpPr/>
          <p:nvPr userDrawn="1"/>
        </p:nvCxnSpPr>
        <p:spPr>
          <a:xfrm>
            <a:off x="251520" y="5497793"/>
            <a:ext cx="648072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 userDrawn="1"/>
        </p:nvSpPr>
        <p:spPr>
          <a:xfrm>
            <a:off x="6720154" y="5343905"/>
            <a:ext cx="2160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스페인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·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중남미학과</a:t>
            </a:r>
            <a:endParaRPr lang="ko-KR" altLang="en-US" sz="16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6559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49" r:id="rId12"/>
    <p:sldLayoutId id="2147483671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2019</a:t>
            </a:r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학년도 해외현장학습</a:t>
            </a:r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/>
            </a:r>
            <a:b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차 설명회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2843808" y="3577580"/>
            <a:ext cx="3528393" cy="576064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행정업무관련 설명</a:t>
            </a:r>
            <a:endParaRPr lang="ko-KR" altLang="en-US" sz="2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presentation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855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CONTENTS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01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02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03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04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05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06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07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08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차이</a:t>
            </a:r>
            <a:r>
              <a:rPr lang="ko-KR" altLang="en-US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점</a:t>
            </a:r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지원금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특별학점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어학당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연장학기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제출서류</a:t>
            </a:r>
            <a:endParaRPr lang="en-US" altLang="ko-KR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목록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7" name="텍스트 개체 틀 16"/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제출기간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8" name="텍스트 개체 틀 17"/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성적표</a:t>
            </a:r>
            <a:endParaRPr lang="en-US" altLang="ko-KR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제출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9096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5652120" y="1921396"/>
            <a:ext cx="1800200" cy="2880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827584" y="1633364"/>
            <a:ext cx="1152128" cy="21602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차이점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01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134533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64088" y="97600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교류프로그램</a:t>
            </a:r>
            <a:endParaRPr lang="ko-KR" altLang="en-US" b="1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95782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해외현장학습</a:t>
            </a:r>
            <a:endParaRPr lang="ko-KR" altLang="en-US" b="1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7" name="내용 개체 틀 4"/>
          <p:cNvSpPr txBox="1">
            <a:spLocks/>
          </p:cNvSpPr>
          <p:nvPr/>
        </p:nvSpPr>
        <p:spPr>
          <a:xfrm>
            <a:off x="5178896" y="1714664"/>
            <a:ext cx="3034680" cy="298519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ko-KR" altLang="en-US" sz="16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국제교류원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에서 주관</a:t>
            </a:r>
            <a:endParaRPr lang="en-US" altLang="ko-KR" sz="16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학부수업</a:t>
            </a:r>
            <a:endParaRPr lang="en-US" altLang="ko-KR" sz="16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울산대학교 등록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O ,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altLang="ko-KR" sz="16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 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수강신청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x</a:t>
            </a:r>
          </a:p>
          <a:p>
            <a:pPr>
              <a:lnSpc>
                <a:spcPct val="20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수강한 학점대로 인정 </a:t>
            </a:r>
            <a:endParaRPr lang="en-US" altLang="ko-KR" sz="16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8" name="내용 개체 틀 4"/>
          <p:cNvSpPr txBox="1">
            <a:spLocks/>
          </p:cNvSpPr>
          <p:nvPr/>
        </p:nvSpPr>
        <p:spPr>
          <a:xfrm>
            <a:off x="395536" y="1489348"/>
            <a:ext cx="4040188" cy="355975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학과에서 주관</a:t>
            </a:r>
            <a:endParaRPr lang="en-US" altLang="ko-KR" sz="16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개 학기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(2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학기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)+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연장학기 대학교 부설어학당 수업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수강 가능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연장학기는 </a:t>
            </a:r>
            <a:r>
              <a:rPr lang="ko-KR" altLang="en-US" sz="16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가산점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조건 있음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울산대학교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현지 등록 및 수강신청 두 군데 모</a:t>
            </a:r>
            <a:r>
              <a:rPr lang="ko-KR" altLang="en-US" sz="16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두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O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각 나라별 레벨 및 성적 등을 합산하여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총 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15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 인정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(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어학당 기준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특별학점 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여름방학만 인정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교선 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2~4</a:t>
            </a:r>
            <a:r>
              <a:rPr lang="ko-KR" altLang="en-US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</a:t>
            </a:r>
            <a:r>
              <a:rPr lang="en-US" altLang="ko-KR" sz="16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 </a:t>
            </a:r>
            <a:endParaRPr lang="ko-KR" altLang="en-US" sz="16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8125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195736" y="1705372"/>
            <a:ext cx="3024336" cy="3600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854668" y="3433564"/>
            <a:ext cx="6264696" cy="50405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지원금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02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57200" y="913284"/>
            <a:ext cx="8229600" cy="360040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국제교류원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재원으로 지급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어문계열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해당학기 등록금의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50%  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(2017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년도 기준 변동사항 없음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학과홈페이지 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695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번 참고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국가장학금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교내 장학금과 상관없이 지원금 지급 가능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추후 장학금 형태로 제출한 통장으로 입금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(9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 중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en-US" altLang="ko-KR" sz="2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073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827584" y="3937620"/>
            <a:ext cx="3024336" cy="3600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특별학점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03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57200" y="913284"/>
            <a:ext cx="8229600" cy="446449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교선 최소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~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최대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4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학점까지 인정가능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과목명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4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해외서어학습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Ⅰ, Ⅱ</a:t>
            </a: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학점당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64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시간이상 이수 하여야 인정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총 수강시간 합이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128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시간 이상이어도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과목으로 나누었을 때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4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각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64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시간이 충족되지 못하는 경우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4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학점이 아닌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학점으로 인정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학기 휴학생은 인정불가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서류제출 시 신청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이후 추가신청 받지 않음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en-US" altLang="ko-KR" sz="2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870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55576" y="4369668"/>
            <a:ext cx="7704856" cy="3600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어학당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04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57200" y="1057300"/>
            <a:ext cx="8229600" cy="432048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스페인어가 모국어로 지정된 혹은 공식언어인 나라의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4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4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년제 대학 부설 어학당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울산대학교 수강기간에 맞춰 개설과목 신청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울산대학교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현지학교 두 곳 다 등록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한 학기에 해당하는 기간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4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(9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~12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 </a:t>
            </a:r>
            <a:r>
              <a:rPr lang="ko-KR" altLang="en-US" sz="24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둘째주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최소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16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주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225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시간 이상 수강해야 인정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ko-KR" altLang="en-US" sz="2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642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연장학기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05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57200" y="841276"/>
            <a:ext cx="8229600" cy="472970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어학당 기준과 동일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단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가산점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항목 있음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1.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연장학기에 해당하는 학사일정 마무리 전까지  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즉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1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학기 내에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DELE B2  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취득 시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2.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학부 수업 이수 시 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단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이수 후 학점취득 해야 인정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F</a:t>
            </a:r>
            <a:r>
              <a:rPr lang="ko-KR" altLang="en-US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는 인정 안됨</a:t>
            </a:r>
            <a:r>
              <a:rPr lang="en-US" altLang="ko-KR" sz="2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울산대학교 수강신청 기간에 맞춰 개설과목 신청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울산대학교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현지학교 두 곳 다 등록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수업 이수 시 입학허가서 및 성적표  추후 제출  </a:t>
            </a:r>
          </a:p>
          <a:p>
            <a:pPr>
              <a:lnSpc>
                <a:spcPct val="150000"/>
              </a:lnSpc>
            </a:pPr>
            <a:endParaRPr lang="ko-KR" altLang="en-US" sz="2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946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제출서류목록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06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57200" y="913285"/>
            <a:ext cx="8229600" cy="480171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본인명의 통장사본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endParaRPr lang="en-US" altLang="ko-KR" sz="20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여행자보험 사본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서약서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   (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참고자료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번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본인 여권사본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계획서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(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참고자료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번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수강 시간표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어학당 홈페이지 주소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–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</a:t>
            </a:r>
            <a:r>
              <a:rPr lang="ko-KR" altLang="en-US" sz="24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강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시간표 출력물에 기입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sz="2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666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555776" y="1417340"/>
            <a:ext cx="4104456" cy="3600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457200" y="1185289"/>
            <a:ext cx="8229600" cy="332839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모든 서류 </a:t>
            </a:r>
            <a:r>
              <a:rPr lang="en-US" altLang="ko-KR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</a:t>
            </a:r>
            <a:r>
              <a:rPr lang="ko-KR" altLang="en-US" sz="28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★</a:t>
            </a:r>
            <a:r>
              <a:rPr lang="en-US" altLang="ko-KR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6</a:t>
            </a: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 </a:t>
            </a:r>
            <a:r>
              <a:rPr lang="en-US" altLang="ko-KR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21</a:t>
            </a: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일 오후 </a:t>
            </a:r>
            <a:r>
              <a:rPr lang="en-US" altLang="ko-KR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시까지</a:t>
            </a:r>
            <a:r>
              <a:rPr lang="ko-KR" altLang="en-US" sz="28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★</a:t>
            </a: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한꺼번에 준비하여 </a:t>
            </a: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학과 사무실로 제출</a:t>
            </a:r>
            <a:r>
              <a:rPr lang="en-US" altLang="ko-KR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특히나 여름방학 전 출발을 계획 하고 있는 학생들은 최대한 빨리 준비하여 서류 제출 바람</a:t>
            </a:r>
            <a:r>
              <a:rPr lang="en-US" altLang="ko-KR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구김 없이 제출</a:t>
            </a:r>
            <a:r>
              <a:rPr lang="en-US" altLang="ko-KR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r>
              <a:rPr lang="ko-KR" altLang="en-US" sz="28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</a:t>
            </a:r>
            <a:endParaRPr lang="ko-KR" altLang="en-US" sz="28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제출기간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07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358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347864" y="1201316"/>
            <a:ext cx="1152128" cy="36004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성적표제출</a:t>
            </a:r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/>
            </a:r>
            <a:b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08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71251" y="985291"/>
            <a:ext cx="8229600" cy="4760601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성적표는 받는 즉시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PDF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파일로 변환 후  보관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–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추후 잃어버려 제출을 못 하는 경우 인정 불가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특별학점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– 8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월말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~9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 초 제출 요청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나오는 대로 제출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학기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어학당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- 2019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년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학기 기말고사 말일까지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학과 조교 </a:t>
            </a:r>
            <a:r>
              <a:rPr lang="ko-KR" altLang="en-US" sz="24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이메일로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제출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요청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 </a:t>
            </a:r>
            <a:r>
              <a:rPr lang="ko-KR" altLang="en-US" sz="2800" b="1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▶ </a:t>
            </a:r>
            <a:r>
              <a:rPr lang="en-US" altLang="ko-KR" sz="2400" b="1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2019/12/20(</a:t>
            </a:r>
            <a:r>
              <a:rPr lang="ko-KR" altLang="en-US" sz="2400" b="1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금</a:t>
            </a:r>
            <a:r>
              <a:rPr lang="en-US" altLang="ko-KR" sz="2400" b="1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 </a:t>
            </a:r>
            <a:r>
              <a:rPr lang="ko-KR" altLang="en-US" sz="2400" b="1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까지 제출 </a:t>
            </a:r>
            <a:endParaRPr lang="en-US" altLang="ko-KR" sz="2000" b="1" dirty="0" smtClean="0">
              <a:solidFill>
                <a:srgbClr val="FF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연장학기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– 2020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년 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학기 기말고사 말일까지 제출 요청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394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99592" y="3505572"/>
            <a:ext cx="7776864" cy="43204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성적표제출</a:t>
            </a:r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/>
            </a:r>
            <a:b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</a:b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08</a:t>
            </a:r>
            <a:endParaRPr lang="ko-KR" altLang="en-US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84545" y="985292"/>
            <a:ext cx="8229600" cy="403244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스페인 쪽은 학사일정이 울산대학교랑 안 맞는 경우가 다수이므로 특히나 사전에 강력하게 요청 바람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모든 행정적 처리사항은 최종적으로 학점 및 성적 인정을 받는 울산대학교 일정에 따라 진행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예외 없음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</a:t>
            </a: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모든 공지는 학과홈페이지를 통하여 안내하므로 자주 확인바람</a:t>
            </a:r>
            <a:r>
              <a:rPr lang="en-US" altLang="ko-KR" sz="2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ko-KR" sz="24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sz="2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4226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87624" y="228600"/>
            <a:ext cx="2952328" cy="468660"/>
          </a:xfrm>
        </p:spPr>
        <p:txBody>
          <a:bodyPr/>
          <a:lstStyle/>
          <a:p>
            <a:r>
              <a:rPr lang="en-US" altLang="ko-KR" dirty="0" smtClean="0"/>
              <a:t>Q&amp;A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1430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48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345332"/>
            <a:ext cx="8229600" cy="3888432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감사합니다</a:t>
            </a:r>
            <a:r>
              <a:rPr lang="en-US" altLang="ko-KR" dirty="0" smtClean="0">
                <a:solidFill>
                  <a:schemeClr val="bg1"/>
                </a:solidFill>
              </a:rPr>
              <a:t>.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713484"/>
            <a:ext cx="2002532" cy="200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88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979</TotalTime>
  <Words>530</Words>
  <Application>Microsoft Office PowerPoint</Application>
  <PresentationFormat>화면 슬라이드 쇼(16:10)</PresentationFormat>
  <Paragraphs>97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2019학년도 해외현장학습 2차 설명회</vt:lpstr>
      <vt:lpstr>CONTENTS</vt:lpstr>
      <vt:lpstr>차이점</vt:lpstr>
      <vt:lpstr>지원금</vt:lpstr>
      <vt:lpstr>특별학점</vt:lpstr>
      <vt:lpstr>어학당</vt:lpstr>
      <vt:lpstr>연장학기</vt:lpstr>
      <vt:lpstr>제출서류목록</vt:lpstr>
      <vt:lpstr>제출기간</vt:lpstr>
      <vt:lpstr>성적표제출 </vt:lpstr>
      <vt:lpstr>성적표제출 </vt:lpstr>
      <vt:lpstr>Q&amp;A</vt:lpstr>
      <vt:lpstr>감사합니다.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26</cp:revision>
  <dcterms:created xsi:type="dcterms:W3CDTF">2017-04-03T04:52:01Z</dcterms:created>
  <dcterms:modified xsi:type="dcterms:W3CDTF">2019-04-30T08:29:59Z</dcterms:modified>
</cp:coreProperties>
</file>